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9" r:id="rId3"/>
    <p:sldId id="315" r:id="rId4"/>
    <p:sldId id="316" r:id="rId5"/>
    <p:sldId id="318" r:id="rId6"/>
    <p:sldId id="258" r:id="rId7"/>
    <p:sldId id="320" r:id="rId8"/>
    <p:sldId id="321" r:id="rId9"/>
    <p:sldId id="273" r:id="rId10"/>
    <p:sldId id="260" r:id="rId11"/>
    <p:sldId id="274" r:id="rId12"/>
    <p:sldId id="275" r:id="rId13"/>
    <p:sldId id="323" r:id="rId14"/>
    <p:sldId id="324" r:id="rId15"/>
    <p:sldId id="264" r:id="rId16"/>
    <p:sldId id="325" r:id="rId17"/>
    <p:sldId id="326" r:id="rId18"/>
    <p:sldId id="277" r:id="rId19"/>
    <p:sldId id="278" r:id="rId20"/>
    <p:sldId id="279" r:id="rId21"/>
    <p:sldId id="280" r:id="rId22"/>
    <p:sldId id="281" r:id="rId23"/>
    <p:sldId id="295" r:id="rId24"/>
    <p:sldId id="282" r:id="rId25"/>
    <p:sldId id="283" r:id="rId26"/>
    <p:sldId id="284" r:id="rId27"/>
    <p:sldId id="285" r:id="rId28"/>
    <p:sldId id="286" r:id="rId29"/>
    <p:sldId id="287" r:id="rId30"/>
    <p:sldId id="294" r:id="rId31"/>
    <p:sldId id="289" r:id="rId32"/>
    <p:sldId id="290" r:id="rId33"/>
    <p:sldId id="291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267" r:id="rId54"/>
    <p:sldId id="261" r:id="rId5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2FFDA-554F-4642-8EFC-1323257CD9EC}" type="doc">
      <dgm:prSet loTypeId="urn:microsoft.com/office/officeart/2005/8/layout/vList2" loCatId="Inbox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D8B2001B-30B0-40EC-B52D-F26D9839BB40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Version: IOP 4.2</a:t>
          </a:r>
          <a:endParaRPr lang="en-US" dirty="0">
            <a:solidFill>
              <a:schemeClr val="bg1"/>
            </a:solidFill>
          </a:endParaRPr>
        </a:p>
      </dgm:t>
    </dgm:pt>
    <dgm:pt modelId="{058B0D40-65A2-4E04-A3DA-B3C06C69882F}" type="parTrans" cxnId="{B15BF218-22B1-4439-AE9F-CD0D3F296CAD}">
      <dgm:prSet/>
      <dgm:spPr/>
      <dgm:t>
        <a:bodyPr/>
        <a:lstStyle/>
        <a:p>
          <a:endParaRPr lang="en-US"/>
        </a:p>
      </dgm:t>
    </dgm:pt>
    <dgm:pt modelId="{30BA8236-1111-42DD-8C10-D03D9ACEE763}" type="sibTrans" cxnId="{B15BF218-22B1-4439-AE9F-CD0D3F296CAD}">
      <dgm:prSet phldrT="1" phldr="0"/>
      <dgm:spPr/>
      <dgm:t>
        <a:bodyPr/>
        <a:lstStyle/>
        <a:p>
          <a:endParaRPr lang="en-US"/>
        </a:p>
      </dgm:t>
    </dgm:pt>
    <dgm:pt modelId="{661D8D55-54B1-4B9B-93CA-DD2C189A3438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Number of Nodes: 1 DATA NODE</a:t>
          </a:r>
          <a:endParaRPr lang="en-US" dirty="0">
            <a:solidFill>
              <a:schemeClr val="bg1"/>
            </a:solidFill>
          </a:endParaRPr>
        </a:p>
      </dgm:t>
    </dgm:pt>
    <dgm:pt modelId="{48F62094-5DAB-4927-9497-6F15430A8E85}" type="parTrans" cxnId="{3E62A75B-CA3F-4B60-9190-05D1EDBE6FAB}">
      <dgm:prSet/>
      <dgm:spPr/>
      <dgm:t>
        <a:bodyPr/>
        <a:lstStyle/>
        <a:p>
          <a:endParaRPr lang="en-US"/>
        </a:p>
      </dgm:t>
    </dgm:pt>
    <dgm:pt modelId="{A7116440-14BC-421E-BAD8-5917AF78192D}" type="sibTrans" cxnId="{3E62A75B-CA3F-4B60-9190-05D1EDBE6FAB}">
      <dgm:prSet phldrT="2" phldr="0"/>
      <dgm:spPr/>
      <dgm:t>
        <a:bodyPr/>
        <a:lstStyle/>
        <a:p>
          <a:endParaRPr lang="en-US"/>
        </a:p>
      </dgm:t>
    </dgm:pt>
    <dgm:pt modelId="{44E3D6C8-CFD2-44E3-8898-CD0728A78F4F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Memory Size: 24 GB RAM</a:t>
          </a:r>
          <a:endParaRPr lang="en-US" dirty="0">
            <a:solidFill>
              <a:schemeClr val="bg1"/>
            </a:solidFill>
          </a:endParaRPr>
        </a:p>
      </dgm:t>
    </dgm:pt>
    <dgm:pt modelId="{C1236D7F-A2A8-4C7C-B65A-F445D587686D}" type="parTrans" cxnId="{3D2C01EF-E275-4167-92DD-E6A6C4EECEC1}">
      <dgm:prSet/>
      <dgm:spPr/>
      <dgm:t>
        <a:bodyPr/>
        <a:lstStyle/>
        <a:p>
          <a:endParaRPr lang="en-US"/>
        </a:p>
      </dgm:t>
    </dgm:pt>
    <dgm:pt modelId="{D590AFAC-B47B-4D40-A238-DB23BDDD55AB}" type="sibTrans" cxnId="{3D2C01EF-E275-4167-92DD-E6A6C4EECEC1}">
      <dgm:prSet phldrT="3" phldr="0"/>
      <dgm:spPr/>
      <dgm:t>
        <a:bodyPr/>
        <a:lstStyle/>
        <a:p>
          <a:endParaRPr lang="en-US"/>
        </a:p>
      </dgm:t>
    </dgm:pt>
    <dgm:pt modelId="{00725EBD-090A-4FBA-B7C4-4FDA68FB97D6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Number of CPUs: 4 VCPU</a:t>
          </a:r>
          <a:endParaRPr lang="en-US" dirty="0">
            <a:solidFill>
              <a:schemeClr val="bg1"/>
            </a:solidFill>
          </a:endParaRPr>
        </a:p>
      </dgm:t>
    </dgm:pt>
    <dgm:pt modelId="{81980211-C903-42B0-9631-DACEB1475680}" type="parTrans" cxnId="{7EFA62BE-91EC-410F-859F-A8A0B0FA3A1F}">
      <dgm:prSet/>
      <dgm:spPr/>
      <dgm:t>
        <a:bodyPr/>
        <a:lstStyle/>
        <a:p>
          <a:endParaRPr lang="en-US"/>
        </a:p>
      </dgm:t>
    </dgm:pt>
    <dgm:pt modelId="{DCA5CEC5-8C1F-4699-86D1-6F05FA365ED8}" type="sibTrans" cxnId="{7EFA62BE-91EC-410F-859F-A8A0B0FA3A1F}">
      <dgm:prSet phldrT="4" phldr="0"/>
      <dgm:spPr/>
      <dgm:t>
        <a:bodyPr/>
        <a:lstStyle/>
        <a:p>
          <a:endParaRPr lang="en-US"/>
        </a:p>
      </dgm:t>
    </dgm:pt>
    <dgm:pt modelId="{125CD990-D99F-4A23-A466-E22B9E29EE39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DATA DISK: 1TB SATA</a:t>
          </a:r>
          <a:endParaRPr lang="en-US" dirty="0">
            <a:solidFill>
              <a:schemeClr val="bg1"/>
            </a:solidFill>
          </a:endParaRPr>
        </a:p>
      </dgm:t>
    </dgm:pt>
    <dgm:pt modelId="{FB4E69B1-BAE9-4F0C-A32F-47B5EF29B405}" type="parTrans" cxnId="{86DCE061-CEAA-4FAC-B61F-EF133AADB4BF}">
      <dgm:prSet/>
      <dgm:spPr/>
      <dgm:t>
        <a:bodyPr/>
        <a:lstStyle/>
        <a:p>
          <a:endParaRPr lang="en-US"/>
        </a:p>
      </dgm:t>
    </dgm:pt>
    <dgm:pt modelId="{AC6BC1B8-C48B-4810-B37A-551461BE3335}" type="sibTrans" cxnId="{86DCE061-CEAA-4FAC-B61F-EF133AADB4BF}">
      <dgm:prSet phldrT="5" phldr="0"/>
      <dgm:spPr/>
      <dgm:t>
        <a:bodyPr/>
        <a:lstStyle/>
        <a:p>
          <a:endParaRPr lang="en-US"/>
        </a:p>
      </dgm:t>
    </dgm:pt>
    <dgm:pt modelId="{513047B6-0300-4723-9BC0-4061CDDC41B3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Number of Nodes: 1 MANAGEMENT NODE</a:t>
          </a:r>
          <a:endParaRPr lang="en-US" dirty="0">
            <a:solidFill>
              <a:schemeClr val="bg1"/>
            </a:solidFill>
          </a:endParaRPr>
        </a:p>
      </dgm:t>
    </dgm:pt>
    <dgm:pt modelId="{A48806D7-EF50-413C-9604-AE2078521E2F}" type="parTrans" cxnId="{98E49131-1BEA-41AB-B777-1F7336C73C3E}">
      <dgm:prSet/>
      <dgm:spPr/>
      <dgm:t>
        <a:bodyPr/>
        <a:lstStyle/>
        <a:p>
          <a:endParaRPr lang="en-US"/>
        </a:p>
      </dgm:t>
    </dgm:pt>
    <dgm:pt modelId="{65F8C29B-AA3D-4006-8E89-E2134097E5D8}" type="sibTrans" cxnId="{98E49131-1BEA-41AB-B777-1F7336C73C3E}">
      <dgm:prSet phldrT="6" phldr="0"/>
      <dgm:spPr/>
      <dgm:t>
        <a:bodyPr/>
        <a:lstStyle/>
        <a:p>
          <a:endParaRPr lang="en-US"/>
        </a:p>
      </dgm:t>
    </dgm:pt>
    <dgm:pt modelId="{96AE1395-D2DB-4B4C-8D44-2B6823A2B44D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Memory Size: 48 GB RAM</a:t>
          </a:r>
          <a:endParaRPr lang="en-US" dirty="0">
            <a:solidFill>
              <a:schemeClr val="bg1"/>
            </a:solidFill>
          </a:endParaRPr>
        </a:p>
      </dgm:t>
    </dgm:pt>
    <dgm:pt modelId="{E1E6FE86-727D-457A-AF14-CDBC3739F230}" type="parTrans" cxnId="{D12F71F5-915B-4163-9084-A686572CD279}">
      <dgm:prSet/>
      <dgm:spPr/>
      <dgm:t>
        <a:bodyPr/>
        <a:lstStyle/>
        <a:p>
          <a:endParaRPr lang="en-US"/>
        </a:p>
      </dgm:t>
    </dgm:pt>
    <dgm:pt modelId="{C303CEEB-3CC4-45C5-9225-41AD69EDC4F9}" type="sibTrans" cxnId="{D12F71F5-915B-4163-9084-A686572CD279}">
      <dgm:prSet phldrT="7" phldr="0"/>
      <dgm:spPr/>
      <dgm:t>
        <a:bodyPr/>
        <a:lstStyle/>
        <a:p>
          <a:endParaRPr lang="en-US"/>
        </a:p>
      </dgm:t>
    </dgm:pt>
    <dgm:pt modelId="{061D34CF-1674-4557-9D65-9D83B2A00DF4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Number of CPU: 12 VCPU</a:t>
          </a:r>
          <a:endParaRPr lang="en-US" dirty="0">
            <a:solidFill>
              <a:schemeClr val="bg1"/>
            </a:solidFill>
          </a:endParaRPr>
        </a:p>
      </dgm:t>
    </dgm:pt>
    <dgm:pt modelId="{698CF839-4900-4B4A-B93E-433D1EAF9F8F}" type="parTrans" cxnId="{3F9870CB-6713-4A13-814E-8AC9A43EBDFA}">
      <dgm:prSet/>
      <dgm:spPr/>
      <dgm:t>
        <a:bodyPr/>
        <a:lstStyle/>
        <a:p>
          <a:endParaRPr lang="en-US"/>
        </a:p>
      </dgm:t>
    </dgm:pt>
    <dgm:pt modelId="{A0296E70-6BDC-41B2-9C78-2B0822623D95}" type="sibTrans" cxnId="{3F9870CB-6713-4A13-814E-8AC9A43EBDFA}">
      <dgm:prSet phldrT="8" phldr="0"/>
      <dgm:spPr/>
      <dgm:t>
        <a:bodyPr/>
        <a:lstStyle/>
        <a:p>
          <a:endParaRPr lang="en-US"/>
        </a:p>
      </dgm:t>
    </dgm:pt>
    <dgm:pt modelId="{A6B7C94F-D557-4CFB-BAAF-74A1737225F7}" type="pres">
      <dgm:prSet presAssocID="{33F2FFDA-554F-4642-8EFC-1323257CD9EC}" presName="linear" presStyleCnt="0">
        <dgm:presLayoutVars>
          <dgm:animLvl val="lvl"/>
          <dgm:resizeHandles val="exact"/>
        </dgm:presLayoutVars>
      </dgm:prSet>
      <dgm:spPr/>
    </dgm:pt>
    <dgm:pt modelId="{219A979D-4509-4A4C-9C0F-B2A1609085FA}" type="pres">
      <dgm:prSet presAssocID="{D8B2001B-30B0-40EC-B52D-F26D9839BB4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E56AE9AB-03D7-4032-9CEE-E66DE9F622DD}" type="pres">
      <dgm:prSet presAssocID="{30BA8236-1111-42DD-8C10-D03D9ACEE763}" presName="spacer" presStyleCnt="0"/>
      <dgm:spPr/>
    </dgm:pt>
    <dgm:pt modelId="{FAFD09F5-D885-4701-8F0A-38CB5B90FA49}" type="pres">
      <dgm:prSet presAssocID="{661D8D55-54B1-4B9B-93CA-DD2C189A343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25DCD97-F564-402A-B9FC-88F3BE249181}" type="pres">
      <dgm:prSet presAssocID="{A7116440-14BC-421E-BAD8-5917AF78192D}" presName="spacer" presStyleCnt="0"/>
      <dgm:spPr/>
    </dgm:pt>
    <dgm:pt modelId="{0324DBF1-872A-4AF7-8343-E45BD005F0C2}" type="pres">
      <dgm:prSet presAssocID="{44E3D6C8-CFD2-44E3-8898-CD0728A78F4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1126AD5-61A1-46C3-ADD6-70CEE36D8D7D}" type="pres">
      <dgm:prSet presAssocID="{D590AFAC-B47B-4D40-A238-DB23BDDD55AB}" presName="spacer" presStyleCnt="0"/>
      <dgm:spPr/>
    </dgm:pt>
    <dgm:pt modelId="{0FB3B827-8111-48BF-9CD8-3998A7510D3C}" type="pres">
      <dgm:prSet presAssocID="{00725EBD-090A-4FBA-B7C4-4FDA68FB97D6}" presName="parentText" presStyleLbl="node1" presStyleIdx="3" presStyleCnt="8" custLinFactNeighborX="0">
        <dgm:presLayoutVars>
          <dgm:chMax val="0"/>
          <dgm:bulletEnabled val="1"/>
        </dgm:presLayoutVars>
      </dgm:prSet>
      <dgm:spPr/>
    </dgm:pt>
    <dgm:pt modelId="{2F354771-A1D7-4BAF-919A-A51F79F12F3B}" type="pres">
      <dgm:prSet presAssocID="{DCA5CEC5-8C1F-4699-86D1-6F05FA365ED8}" presName="spacer" presStyleCnt="0"/>
      <dgm:spPr/>
    </dgm:pt>
    <dgm:pt modelId="{B94AB42A-8121-4A30-BAD0-C3AF4412B07C}" type="pres">
      <dgm:prSet presAssocID="{125CD990-D99F-4A23-A466-E22B9E29EE3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A349FF7-EFE4-4CFF-A664-81B5834F5E0E}" type="pres">
      <dgm:prSet presAssocID="{AC6BC1B8-C48B-4810-B37A-551461BE3335}" presName="spacer" presStyleCnt="0"/>
      <dgm:spPr/>
    </dgm:pt>
    <dgm:pt modelId="{DC6EC4A6-08CD-4E16-9FE3-72D2D4831FE7}" type="pres">
      <dgm:prSet presAssocID="{513047B6-0300-4723-9BC0-4061CDDC41B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E336BD0-893F-45A5-A147-26BC6E782223}" type="pres">
      <dgm:prSet presAssocID="{65F8C29B-AA3D-4006-8E89-E2134097E5D8}" presName="spacer" presStyleCnt="0"/>
      <dgm:spPr/>
    </dgm:pt>
    <dgm:pt modelId="{A79774E6-0520-4ADD-A16D-ED2212E86AD4}" type="pres">
      <dgm:prSet presAssocID="{96AE1395-D2DB-4B4C-8D44-2B6823A2B44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3876710-8903-4654-AE4F-02C9F5CFCBDD}" type="pres">
      <dgm:prSet presAssocID="{C303CEEB-3CC4-45C5-9225-41AD69EDC4F9}" presName="spacer" presStyleCnt="0"/>
      <dgm:spPr/>
    </dgm:pt>
    <dgm:pt modelId="{542239B0-15D1-4A24-BC3D-C00DAB809F76}" type="pres">
      <dgm:prSet presAssocID="{061D34CF-1674-4557-9D65-9D83B2A00DF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15BF218-22B1-4439-AE9F-CD0D3F296CAD}" srcId="{33F2FFDA-554F-4642-8EFC-1323257CD9EC}" destId="{D8B2001B-30B0-40EC-B52D-F26D9839BB40}" srcOrd="0" destOrd="0" parTransId="{058B0D40-65A2-4E04-A3DA-B3C06C69882F}" sibTransId="{30BA8236-1111-42DD-8C10-D03D9ACEE763}"/>
    <dgm:cxn modelId="{EF5B9A1D-A255-45EC-A079-810672D05327}" type="presOf" srcId="{D8B2001B-30B0-40EC-B52D-F26D9839BB40}" destId="{219A979D-4509-4A4C-9C0F-B2A1609085FA}" srcOrd="0" destOrd="0" presId="urn:microsoft.com/office/officeart/2005/8/layout/vList2"/>
    <dgm:cxn modelId="{82061626-1FED-4E82-933C-5E4C6553C5EF}" type="presOf" srcId="{513047B6-0300-4723-9BC0-4061CDDC41B3}" destId="{DC6EC4A6-08CD-4E16-9FE3-72D2D4831FE7}" srcOrd="0" destOrd="0" presId="urn:microsoft.com/office/officeart/2005/8/layout/vList2"/>
    <dgm:cxn modelId="{98E49131-1BEA-41AB-B777-1F7336C73C3E}" srcId="{33F2FFDA-554F-4642-8EFC-1323257CD9EC}" destId="{513047B6-0300-4723-9BC0-4061CDDC41B3}" srcOrd="5" destOrd="0" parTransId="{A48806D7-EF50-413C-9604-AE2078521E2F}" sibTransId="{65F8C29B-AA3D-4006-8E89-E2134097E5D8}"/>
    <dgm:cxn modelId="{3E62A75B-CA3F-4B60-9190-05D1EDBE6FAB}" srcId="{33F2FFDA-554F-4642-8EFC-1323257CD9EC}" destId="{661D8D55-54B1-4B9B-93CA-DD2C189A3438}" srcOrd="1" destOrd="0" parTransId="{48F62094-5DAB-4927-9497-6F15430A8E85}" sibTransId="{A7116440-14BC-421E-BAD8-5917AF78192D}"/>
    <dgm:cxn modelId="{86DCE061-CEAA-4FAC-B61F-EF133AADB4BF}" srcId="{33F2FFDA-554F-4642-8EFC-1323257CD9EC}" destId="{125CD990-D99F-4A23-A466-E22B9E29EE39}" srcOrd="4" destOrd="0" parTransId="{FB4E69B1-BAE9-4F0C-A32F-47B5EF29B405}" sibTransId="{AC6BC1B8-C48B-4810-B37A-551461BE3335}"/>
    <dgm:cxn modelId="{EC9CFE4B-2DDC-41D2-ADFD-97870256D267}" type="presOf" srcId="{125CD990-D99F-4A23-A466-E22B9E29EE39}" destId="{B94AB42A-8121-4A30-BAD0-C3AF4412B07C}" srcOrd="0" destOrd="0" presId="urn:microsoft.com/office/officeart/2005/8/layout/vList2"/>
    <dgm:cxn modelId="{8D70EB4C-BB17-424A-9553-7387D8551E08}" type="presOf" srcId="{33F2FFDA-554F-4642-8EFC-1323257CD9EC}" destId="{A6B7C94F-D557-4CFB-BAAF-74A1737225F7}" srcOrd="0" destOrd="0" presId="urn:microsoft.com/office/officeart/2005/8/layout/vList2"/>
    <dgm:cxn modelId="{4F3F8F6F-33DC-4496-9FE3-DB142AEAAF71}" type="presOf" srcId="{00725EBD-090A-4FBA-B7C4-4FDA68FB97D6}" destId="{0FB3B827-8111-48BF-9CD8-3998A7510D3C}" srcOrd="0" destOrd="0" presId="urn:microsoft.com/office/officeart/2005/8/layout/vList2"/>
    <dgm:cxn modelId="{DF5AFC76-17BB-4ED3-9F49-F34711095801}" type="presOf" srcId="{061D34CF-1674-4557-9D65-9D83B2A00DF4}" destId="{542239B0-15D1-4A24-BC3D-C00DAB809F76}" srcOrd="0" destOrd="0" presId="urn:microsoft.com/office/officeart/2005/8/layout/vList2"/>
    <dgm:cxn modelId="{3E39FD9B-54B0-4DB3-838A-A5200D7460C7}" type="presOf" srcId="{96AE1395-D2DB-4B4C-8D44-2B6823A2B44D}" destId="{A79774E6-0520-4ADD-A16D-ED2212E86AD4}" srcOrd="0" destOrd="0" presId="urn:microsoft.com/office/officeart/2005/8/layout/vList2"/>
    <dgm:cxn modelId="{7EFA62BE-91EC-410F-859F-A8A0B0FA3A1F}" srcId="{33F2FFDA-554F-4642-8EFC-1323257CD9EC}" destId="{00725EBD-090A-4FBA-B7C4-4FDA68FB97D6}" srcOrd="3" destOrd="0" parTransId="{81980211-C903-42B0-9631-DACEB1475680}" sibTransId="{DCA5CEC5-8C1F-4699-86D1-6F05FA365ED8}"/>
    <dgm:cxn modelId="{3B0634C3-D2EC-44F8-B5CB-C3B4D18D3337}" type="presOf" srcId="{661D8D55-54B1-4B9B-93CA-DD2C189A3438}" destId="{FAFD09F5-D885-4701-8F0A-38CB5B90FA49}" srcOrd="0" destOrd="0" presId="urn:microsoft.com/office/officeart/2005/8/layout/vList2"/>
    <dgm:cxn modelId="{3F9870CB-6713-4A13-814E-8AC9A43EBDFA}" srcId="{33F2FFDA-554F-4642-8EFC-1323257CD9EC}" destId="{061D34CF-1674-4557-9D65-9D83B2A00DF4}" srcOrd="7" destOrd="0" parTransId="{698CF839-4900-4B4A-B93E-433D1EAF9F8F}" sibTransId="{A0296E70-6BDC-41B2-9C78-2B0822623D95}"/>
    <dgm:cxn modelId="{0737B2D1-56A6-432C-AAEA-7E81B159C039}" type="presOf" srcId="{44E3D6C8-CFD2-44E3-8898-CD0728A78F4F}" destId="{0324DBF1-872A-4AF7-8343-E45BD005F0C2}" srcOrd="0" destOrd="0" presId="urn:microsoft.com/office/officeart/2005/8/layout/vList2"/>
    <dgm:cxn modelId="{3D2C01EF-E275-4167-92DD-E6A6C4EECEC1}" srcId="{33F2FFDA-554F-4642-8EFC-1323257CD9EC}" destId="{44E3D6C8-CFD2-44E3-8898-CD0728A78F4F}" srcOrd="2" destOrd="0" parTransId="{C1236D7F-A2A8-4C7C-B65A-F445D587686D}" sibTransId="{D590AFAC-B47B-4D40-A238-DB23BDDD55AB}"/>
    <dgm:cxn modelId="{D12F71F5-915B-4163-9084-A686572CD279}" srcId="{33F2FFDA-554F-4642-8EFC-1323257CD9EC}" destId="{96AE1395-D2DB-4B4C-8D44-2B6823A2B44D}" srcOrd="6" destOrd="0" parTransId="{E1E6FE86-727D-457A-AF14-CDBC3739F230}" sibTransId="{C303CEEB-3CC4-45C5-9225-41AD69EDC4F9}"/>
    <dgm:cxn modelId="{F7CDA365-8008-4FEA-91C7-37089F9628B6}" type="presParOf" srcId="{A6B7C94F-D557-4CFB-BAAF-74A1737225F7}" destId="{219A979D-4509-4A4C-9C0F-B2A1609085FA}" srcOrd="0" destOrd="0" presId="urn:microsoft.com/office/officeart/2005/8/layout/vList2"/>
    <dgm:cxn modelId="{9E61D026-B41D-400F-9C9C-AA668C3F4432}" type="presParOf" srcId="{A6B7C94F-D557-4CFB-BAAF-74A1737225F7}" destId="{E56AE9AB-03D7-4032-9CEE-E66DE9F622DD}" srcOrd="1" destOrd="0" presId="urn:microsoft.com/office/officeart/2005/8/layout/vList2"/>
    <dgm:cxn modelId="{D85F302C-D41C-4FF5-A002-7ABBD6F92E1B}" type="presParOf" srcId="{A6B7C94F-D557-4CFB-BAAF-74A1737225F7}" destId="{FAFD09F5-D885-4701-8F0A-38CB5B90FA49}" srcOrd="2" destOrd="0" presId="urn:microsoft.com/office/officeart/2005/8/layout/vList2"/>
    <dgm:cxn modelId="{A4E8778B-805D-4EC4-B67D-42720EB331C8}" type="presParOf" srcId="{A6B7C94F-D557-4CFB-BAAF-74A1737225F7}" destId="{925DCD97-F564-402A-B9FC-88F3BE249181}" srcOrd="3" destOrd="0" presId="urn:microsoft.com/office/officeart/2005/8/layout/vList2"/>
    <dgm:cxn modelId="{656EC1B8-EEB8-49A7-B915-9051322AA5E7}" type="presParOf" srcId="{A6B7C94F-D557-4CFB-BAAF-74A1737225F7}" destId="{0324DBF1-872A-4AF7-8343-E45BD005F0C2}" srcOrd="4" destOrd="0" presId="urn:microsoft.com/office/officeart/2005/8/layout/vList2"/>
    <dgm:cxn modelId="{E0E9286F-67AD-4F39-B851-2B9F1055FD02}" type="presParOf" srcId="{A6B7C94F-D557-4CFB-BAAF-74A1737225F7}" destId="{21126AD5-61A1-46C3-ADD6-70CEE36D8D7D}" srcOrd="5" destOrd="0" presId="urn:microsoft.com/office/officeart/2005/8/layout/vList2"/>
    <dgm:cxn modelId="{8E159A0E-73D9-456E-99EB-E1B206FAF95F}" type="presParOf" srcId="{A6B7C94F-D557-4CFB-BAAF-74A1737225F7}" destId="{0FB3B827-8111-48BF-9CD8-3998A7510D3C}" srcOrd="6" destOrd="0" presId="urn:microsoft.com/office/officeart/2005/8/layout/vList2"/>
    <dgm:cxn modelId="{548E2338-326C-443E-A68D-8F9FBC8462F6}" type="presParOf" srcId="{A6B7C94F-D557-4CFB-BAAF-74A1737225F7}" destId="{2F354771-A1D7-4BAF-919A-A51F79F12F3B}" srcOrd="7" destOrd="0" presId="urn:microsoft.com/office/officeart/2005/8/layout/vList2"/>
    <dgm:cxn modelId="{056B41B6-9620-40E1-BBEB-F29EFA69E32B}" type="presParOf" srcId="{A6B7C94F-D557-4CFB-BAAF-74A1737225F7}" destId="{B94AB42A-8121-4A30-BAD0-C3AF4412B07C}" srcOrd="8" destOrd="0" presId="urn:microsoft.com/office/officeart/2005/8/layout/vList2"/>
    <dgm:cxn modelId="{B4CB42BC-9EAC-462B-B89B-AB521EDC6AAA}" type="presParOf" srcId="{A6B7C94F-D557-4CFB-BAAF-74A1737225F7}" destId="{5A349FF7-EFE4-4CFF-A664-81B5834F5E0E}" srcOrd="9" destOrd="0" presId="urn:microsoft.com/office/officeart/2005/8/layout/vList2"/>
    <dgm:cxn modelId="{6B85C9F7-D99F-4EA5-95DC-BBFAED820B54}" type="presParOf" srcId="{A6B7C94F-D557-4CFB-BAAF-74A1737225F7}" destId="{DC6EC4A6-08CD-4E16-9FE3-72D2D4831FE7}" srcOrd="10" destOrd="0" presId="urn:microsoft.com/office/officeart/2005/8/layout/vList2"/>
    <dgm:cxn modelId="{F17C71F2-5098-4BA8-AEDB-B05493FD2D16}" type="presParOf" srcId="{A6B7C94F-D557-4CFB-BAAF-74A1737225F7}" destId="{AE336BD0-893F-45A5-A147-26BC6E782223}" srcOrd="11" destOrd="0" presId="urn:microsoft.com/office/officeart/2005/8/layout/vList2"/>
    <dgm:cxn modelId="{9A276865-50C3-43EF-844C-98B60B2F753F}" type="presParOf" srcId="{A6B7C94F-D557-4CFB-BAAF-74A1737225F7}" destId="{A79774E6-0520-4ADD-A16D-ED2212E86AD4}" srcOrd="12" destOrd="0" presId="urn:microsoft.com/office/officeart/2005/8/layout/vList2"/>
    <dgm:cxn modelId="{2A23342F-309E-499E-A33F-77CE9ECC8058}" type="presParOf" srcId="{A6B7C94F-D557-4CFB-BAAF-74A1737225F7}" destId="{D3876710-8903-4654-AE4F-02C9F5CFCBDD}" srcOrd="13" destOrd="0" presId="urn:microsoft.com/office/officeart/2005/8/layout/vList2"/>
    <dgm:cxn modelId="{E10AA529-BC0B-4197-8BF9-147E53089BB7}" type="presParOf" srcId="{A6B7C94F-D557-4CFB-BAAF-74A1737225F7}" destId="{542239B0-15D1-4A24-BC3D-C00DAB809F7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A979D-4509-4A4C-9C0F-B2A1609085FA}">
      <dsp:nvSpPr>
        <dsp:cNvPr id="0" name=""/>
        <dsp:cNvSpPr/>
      </dsp:nvSpPr>
      <dsp:spPr>
        <a:xfrm>
          <a:off x="0" y="41333"/>
          <a:ext cx="10973803" cy="52767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Version: IOP 4.2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67092"/>
        <a:ext cx="10922285" cy="476152"/>
      </dsp:txXfrm>
    </dsp:sp>
    <dsp:sp modelId="{FAFD09F5-D885-4701-8F0A-38CB5B90FA49}">
      <dsp:nvSpPr>
        <dsp:cNvPr id="0" name=""/>
        <dsp:cNvSpPr/>
      </dsp:nvSpPr>
      <dsp:spPr>
        <a:xfrm>
          <a:off x="0" y="632363"/>
          <a:ext cx="10973803" cy="527670"/>
        </a:xfrm>
        <a:prstGeom prst="roundRect">
          <a:avLst/>
        </a:prstGeom>
        <a:solidFill>
          <a:schemeClr val="accent1">
            <a:shade val="80000"/>
            <a:hueOff val="-5085"/>
            <a:satOff val="-6713"/>
            <a:lumOff val="50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Number of Nodes: 1 DATA NODE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658122"/>
        <a:ext cx="10922285" cy="476152"/>
      </dsp:txXfrm>
    </dsp:sp>
    <dsp:sp modelId="{0324DBF1-872A-4AF7-8343-E45BD005F0C2}">
      <dsp:nvSpPr>
        <dsp:cNvPr id="0" name=""/>
        <dsp:cNvSpPr/>
      </dsp:nvSpPr>
      <dsp:spPr>
        <a:xfrm>
          <a:off x="0" y="1223393"/>
          <a:ext cx="10973803" cy="527670"/>
        </a:xfrm>
        <a:prstGeom prst="roundRect">
          <a:avLst/>
        </a:prstGeom>
        <a:solidFill>
          <a:schemeClr val="accent1">
            <a:shade val="80000"/>
            <a:hueOff val="-10170"/>
            <a:satOff val="-13426"/>
            <a:lumOff val="1001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Memory Size: 24 GB RAM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1249152"/>
        <a:ext cx="10922285" cy="476152"/>
      </dsp:txXfrm>
    </dsp:sp>
    <dsp:sp modelId="{0FB3B827-8111-48BF-9CD8-3998A7510D3C}">
      <dsp:nvSpPr>
        <dsp:cNvPr id="0" name=""/>
        <dsp:cNvSpPr/>
      </dsp:nvSpPr>
      <dsp:spPr>
        <a:xfrm>
          <a:off x="0" y="1814423"/>
          <a:ext cx="10973803" cy="527670"/>
        </a:xfrm>
        <a:prstGeom prst="roundRect">
          <a:avLst/>
        </a:prstGeom>
        <a:solidFill>
          <a:schemeClr val="accent1">
            <a:shade val="80000"/>
            <a:hueOff val="-15255"/>
            <a:satOff val="-20139"/>
            <a:lumOff val="150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Number of CPUs: 4 VCPU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1840182"/>
        <a:ext cx="10922285" cy="476152"/>
      </dsp:txXfrm>
    </dsp:sp>
    <dsp:sp modelId="{B94AB42A-8121-4A30-BAD0-C3AF4412B07C}">
      <dsp:nvSpPr>
        <dsp:cNvPr id="0" name=""/>
        <dsp:cNvSpPr/>
      </dsp:nvSpPr>
      <dsp:spPr>
        <a:xfrm>
          <a:off x="0" y="2405453"/>
          <a:ext cx="10973803" cy="527670"/>
        </a:xfrm>
        <a:prstGeom prst="roundRect">
          <a:avLst/>
        </a:prstGeom>
        <a:solidFill>
          <a:schemeClr val="accent1">
            <a:shade val="80000"/>
            <a:hueOff val="-20339"/>
            <a:satOff val="-26851"/>
            <a:lumOff val="200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DATA DISK: 1TB SATA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2431212"/>
        <a:ext cx="10922285" cy="476152"/>
      </dsp:txXfrm>
    </dsp:sp>
    <dsp:sp modelId="{DC6EC4A6-08CD-4E16-9FE3-72D2D4831FE7}">
      <dsp:nvSpPr>
        <dsp:cNvPr id="0" name=""/>
        <dsp:cNvSpPr/>
      </dsp:nvSpPr>
      <dsp:spPr>
        <a:xfrm>
          <a:off x="0" y="2996483"/>
          <a:ext cx="10973803" cy="527670"/>
        </a:xfrm>
        <a:prstGeom prst="roundRect">
          <a:avLst/>
        </a:prstGeom>
        <a:solidFill>
          <a:schemeClr val="accent1">
            <a:shade val="80000"/>
            <a:hueOff val="-25424"/>
            <a:satOff val="-33564"/>
            <a:lumOff val="250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Number of Nodes: 1 MANAGEMENT NODE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3022242"/>
        <a:ext cx="10922285" cy="476152"/>
      </dsp:txXfrm>
    </dsp:sp>
    <dsp:sp modelId="{A79774E6-0520-4ADD-A16D-ED2212E86AD4}">
      <dsp:nvSpPr>
        <dsp:cNvPr id="0" name=""/>
        <dsp:cNvSpPr/>
      </dsp:nvSpPr>
      <dsp:spPr>
        <a:xfrm>
          <a:off x="0" y="3587513"/>
          <a:ext cx="10973803" cy="527670"/>
        </a:xfrm>
        <a:prstGeom prst="roundRect">
          <a:avLst/>
        </a:prstGeom>
        <a:solidFill>
          <a:schemeClr val="accent1">
            <a:shade val="80000"/>
            <a:hueOff val="-30509"/>
            <a:satOff val="-40277"/>
            <a:lumOff val="300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Memory Size: 48 GB RAM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3613272"/>
        <a:ext cx="10922285" cy="476152"/>
      </dsp:txXfrm>
    </dsp:sp>
    <dsp:sp modelId="{542239B0-15D1-4A24-BC3D-C00DAB809F76}">
      <dsp:nvSpPr>
        <dsp:cNvPr id="0" name=""/>
        <dsp:cNvSpPr/>
      </dsp:nvSpPr>
      <dsp:spPr>
        <a:xfrm>
          <a:off x="0" y="4178543"/>
          <a:ext cx="10973803" cy="527670"/>
        </a:xfrm>
        <a:prstGeom prst="roundRect">
          <a:avLst/>
        </a:prstGeom>
        <a:solidFill>
          <a:schemeClr val="accent1">
            <a:shade val="80000"/>
            <a:hueOff val="-35594"/>
            <a:satOff val="-46990"/>
            <a:lumOff val="350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Number of CPU: 12 VCPU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5759" y="4204302"/>
        <a:ext cx="10922285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07AF8F-28C5-418B-94A2-680CC3336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D0C38-C06C-4984-9620-89BDF252CA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C9B-73E3-426E-80B1-D7DDBCD3278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F2211-2517-4195-BAA5-76B490204B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16819-695B-4AE8-A576-7831A48714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789-F4AB-47C4-88C2-01674771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498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5C36C72-F3D4-4C10-808E-50500B8A236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07EFDF4-1FB6-4A74-B4D8-F156118B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137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F366-F6F9-46AF-A083-785B53988BE3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76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961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71038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51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06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0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A436-91FB-4FF7-A66C-75DAE1A3404D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4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84C1C-8132-4D59-B77B-44B77154E91D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8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9740-6EF7-4F5A-891D-6B341D74C2EF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7E76-6E0D-4260-9DA0-2CAFF7FB3C66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D289-DA21-4B97-BD76-07D83255D3D0}" type="datetime1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2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E5DD-6D17-4208-96F6-3F0E89433AB8}" type="datetime1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FF39-80EB-437C-A19A-260F2B06EDAF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F64A-EA58-4B87-8506-147510F98E78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8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BB2A-5734-438A-A7F3-F3B4BEAFEC54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9699-2034-4BCA-AD7E-05CC5C2B7204}" type="datetime1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355FC3-BB65-44E3-9ED4-C37B0DD37BDA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1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bole.com/resources/pig-function-cheat-sheet/" TargetMode="External"/><Relationship Id="rId2" Type="http://schemas.openxmlformats.org/officeDocument/2006/relationships/hyperlink" Target="https://docs.microsoft.com/en-us/azure/machine-learning/studio/create-experiment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cloudera.com/documentation/enterprise/5-8-x/PDF/cloudera-hive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hicago/chicago-taxi-rides-2016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entonnlp/2014-new-york-city-taxi-trip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430D4B1-AA01-4B1F-8235-C7C6D0F186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3354DFA6-6453-4DEA-B13E-C2A4D45708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0355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4C93-446E-4342-B0E4-5652350601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85ADACC-B978-41CD-812C-38B46FD273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549823" cy="6858000"/>
          </a:xfrm>
          <a:custGeom>
            <a:avLst/>
            <a:gdLst>
              <a:gd name="connsiteX0" fmla="*/ 4205108 w 5549823"/>
              <a:gd name="connsiteY0" fmla="*/ 0 h 6858000"/>
              <a:gd name="connsiteX1" fmla="*/ 5548646 w 5549823"/>
              <a:gd name="connsiteY1" fmla="*/ 0 h 6858000"/>
              <a:gd name="connsiteX2" fmla="*/ 5523601 w 5549823"/>
              <a:gd name="connsiteY2" fmla="*/ 155676 h 6858000"/>
              <a:gd name="connsiteX3" fmla="*/ 5499732 w 5549823"/>
              <a:gd name="connsiteY3" fmla="*/ 310667 h 6858000"/>
              <a:gd name="connsiteX4" fmla="*/ 5476368 w 5549823"/>
              <a:gd name="connsiteY4" fmla="*/ 466344 h 6858000"/>
              <a:gd name="connsiteX5" fmla="*/ 5456365 w 5549823"/>
              <a:gd name="connsiteY5" fmla="*/ 622706 h 6858000"/>
              <a:gd name="connsiteX6" fmla="*/ 5436194 w 5549823"/>
              <a:gd name="connsiteY6" fmla="*/ 778383 h 6858000"/>
              <a:gd name="connsiteX7" fmla="*/ 5417368 w 5549823"/>
              <a:gd name="connsiteY7" fmla="*/ 934745 h 6858000"/>
              <a:gd name="connsiteX8" fmla="*/ 5401232 w 5549823"/>
              <a:gd name="connsiteY8" fmla="*/ 1089050 h 6858000"/>
              <a:gd name="connsiteX9" fmla="*/ 5385936 w 5549823"/>
              <a:gd name="connsiteY9" fmla="*/ 1245413 h 6858000"/>
              <a:gd name="connsiteX10" fmla="*/ 5371984 w 5549823"/>
              <a:gd name="connsiteY10" fmla="*/ 1401089 h 6858000"/>
              <a:gd name="connsiteX11" fmla="*/ 5359882 w 5549823"/>
              <a:gd name="connsiteY11" fmla="*/ 1554023 h 6858000"/>
              <a:gd name="connsiteX12" fmla="*/ 5347779 w 5549823"/>
              <a:gd name="connsiteY12" fmla="*/ 1709013 h 6858000"/>
              <a:gd name="connsiteX13" fmla="*/ 5337694 w 5549823"/>
              <a:gd name="connsiteY13" fmla="*/ 1861947 h 6858000"/>
              <a:gd name="connsiteX14" fmla="*/ 5329794 w 5549823"/>
              <a:gd name="connsiteY14" fmla="*/ 2014880 h 6858000"/>
              <a:gd name="connsiteX15" fmla="*/ 5321557 w 5549823"/>
              <a:gd name="connsiteY15" fmla="*/ 2167128 h 6858000"/>
              <a:gd name="connsiteX16" fmla="*/ 5314666 w 5549823"/>
              <a:gd name="connsiteY16" fmla="*/ 2318004 h 6858000"/>
              <a:gd name="connsiteX17" fmla="*/ 5309791 w 5549823"/>
              <a:gd name="connsiteY17" fmla="*/ 2467508 h 6858000"/>
              <a:gd name="connsiteX18" fmla="*/ 5305589 w 5549823"/>
              <a:gd name="connsiteY18" fmla="*/ 2617013 h 6858000"/>
              <a:gd name="connsiteX19" fmla="*/ 5301555 w 5549823"/>
              <a:gd name="connsiteY19" fmla="*/ 2765145 h 6858000"/>
              <a:gd name="connsiteX20" fmla="*/ 5299706 w 5549823"/>
              <a:gd name="connsiteY20" fmla="*/ 2911221 h 6858000"/>
              <a:gd name="connsiteX21" fmla="*/ 5297689 w 5549823"/>
              <a:gd name="connsiteY21" fmla="*/ 3057296 h 6858000"/>
              <a:gd name="connsiteX22" fmla="*/ 5296680 w 5549823"/>
              <a:gd name="connsiteY22" fmla="*/ 3201314 h 6858000"/>
              <a:gd name="connsiteX23" fmla="*/ 5297689 w 5549823"/>
              <a:gd name="connsiteY23" fmla="*/ 3343960 h 6858000"/>
              <a:gd name="connsiteX24" fmla="*/ 5297689 w 5549823"/>
              <a:gd name="connsiteY24" fmla="*/ 3485235 h 6858000"/>
              <a:gd name="connsiteX25" fmla="*/ 5299706 w 5549823"/>
              <a:gd name="connsiteY25" fmla="*/ 3625138 h 6858000"/>
              <a:gd name="connsiteX26" fmla="*/ 5302731 w 5549823"/>
              <a:gd name="connsiteY26" fmla="*/ 3762298 h 6858000"/>
              <a:gd name="connsiteX27" fmla="*/ 5305589 w 5549823"/>
              <a:gd name="connsiteY27" fmla="*/ 3898087 h 6858000"/>
              <a:gd name="connsiteX28" fmla="*/ 5308783 w 5549823"/>
              <a:gd name="connsiteY28" fmla="*/ 4031132 h 6858000"/>
              <a:gd name="connsiteX29" fmla="*/ 5313657 w 5549823"/>
              <a:gd name="connsiteY29" fmla="*/ 4163491 h 6858000"/>
              <a:gd name="connsiteX30" fmla="*/ 5318868 w 5549823"/>
              <a:gd name="connsiteY30" fmla="*/ 4293793 h 6858000"/>
              <a:gd name="connsiteX31" fmla="*/ 5323574 w 5549823"/>
              <a:gd name="connsiteY31" fmla="*/ 4421352 h 6858000"/>
              <a:gd name="connsiteX32" fmla="*/ 5336854 w 5549823"/>
              <a:gd name="connsiteY32" fmla="*/ 4670298 h 6858000"/>
              <a:gd name="connsiteX33" fmla="*/ 5350973 w 5549823"/>
              <a:gd name="connsiteY33" fmla="*/ 4908956 h 6858000"/>
              <a:gd name="connsiteX34" fmla="*/ 5365765 w 5549823"/>
              <a:gd name="connsiteY34" fmla="*/ 5138013 h 6858000"/>
              <a:gd name="connsiteX35" fmla="*/ 5382070 w 5549823"/>
              <a:gd name="connsiteY35" fmla="*/ 5354726 h 6858000"/>
              <a:gd name="connsiteX36" fmla="*/ 5399047 w 5549823"/>
              <a:gd name="connsiteY36" fmla="*/ 5561838 h 6858000"/>
              <a:gd name="connsiteX37" fmla="*/ 5417368 w 5549823"/>
              <a:gd name="connsiteY37" fmla="*/ 5753862 h 6858000"/>
              <a:gd name="connsiteX38" fmla="*/ 5435354 w 5549823"/>
              <a:gd name="connsiteY38" fmla="*/ 5934227 h 6858000"/>
              <a:gd name="connsiteX39" fmla="*/ 5453339 w 5549823"/>
              <a:gd name="connsiteY39" fmla="*/ 6100191 h 6858000"/>
              <a:gd name="connsiteX40" fmla="*/ 5470316 w 5549823"/>
              <a:gd name="connsiteY40" fmla="*/ 6252438 h 6858000"/>
              <a:gd name="connsiteX41" fmla="*/ 5486453 w 5549823"/>
              <a:gd name="connsiteY41" fmla="*/ 6387541 h 6858000"/>
              <a:gd name="connsiteX42" fmla="*/ 5501749 w 5549823"/>
              <a:gd name="connsiteY42" fmla="*/ 6509613 h 6858000"/>
              <a:gd name="connsiteX43" fmla="*/ 5514524 w 5549823"/>
              <a:gd name="connsiteY43" fmla="*/ 6612483 h 6858000"/>
              <a:gd name="connsiteX44" fmla="*/ 5526626 w 5549823"/>
              <a:gd name="connsiteY44" fmla="*/ 6698894 h 6858000"/>
              <a:gd name="connsiteX45" fmla="*/ 5543940 w 5549823"/>
              <a:gd name="connsiteY45" fmla="*/ 6817538 h 6858000"/>
              <a:gd name="connsiteX46" fmla="*/ 5549823 w 5549823"/>
              <a:gd name="connsiteY46" fmla="*/ 6858000 h 6858000"/>
              <a:gd name="connsiteX47" fmla="*/ 4644470 w 5549823"/>
              <a:gd name="connsiteY47" fmla="*/ 6858000 h 6858000"/>
              <a:gd name="connsiteX48" fmla="*/ 4644470 w 5549823"/>
              <a:gd name="connsiteY48" fmla="*/ 6858000 h 6858000"/>
              <a:gd name="connsiteX49" fmla="*/ 0 w 5549823"/>
              <a:gd name="connsiteY49" fmla="*/ 6858000 h 6858000"/>
              <a:gd name="connsiteX50" fmla="*/ 0 w 5549823"/>
              <a:gd name="connsiteY50" fmla="*/ 0 h 6858000"/>
              <a:gd name="connsiteX51" fmla="*/ 4205108 w 5549823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49823" h="6858000">
                <a:moveTo>
                  <a:pt x="4205108" y="0"/>
                </a:moveTo>
                <a:lnTo>
                  <a:pt x="5548646" y="0"/>
                </a:lnTo>
                <a:lnTo>
                  <a:pt x="5523601" y="155676"/>
                </a:lnTo>
                <a:lnTo>
                  <a:pt x="5499732" y="310667"/>
                </a:lnTo>
                <a:lnTo>
                  <a:pt x="5476368" y="466344"/>
                </a:lnTo>
                <a:lnTo>
                  <a:pt x="5456365" y="622706"/>
                </a:lnTo>
                <a:lnTo>
                  <a:pt x="5436194" y="778383"/>
                </a:lnTo>
                <a:lnTo>
                  <a:pt x="5417368" y="934745"/>
                </a:lnTo>
                <a:lnTo>
                  <a:pt x="5401232" y="1089050"/>
                </a:lnTo>
                <a:lnTo>
                  <a:pt x="5385936" y="1245413"/>
                </a:lnTo>
                <a:lnTo>
                  <a:pt x="5371984" y="1401089"/>
                </a:lnTo>
                <a:lnTo>
                  <a:pt x="5359882" y="1554023"/>
                </a:lnTo>
                <a:lnTo>
                  <a:pt x="5347779" y="1709013"/>
                </a:lnTo>
                <a:lnTo>
                  <a:pt x="5337694" y="1861947"/>
                </a:lnTo>
                <a:lnTo>
                  <a:pt x="5329794" y="2014880"/>
                </a:lnTo>
                <a:lnTo>
                  <a:pt x="5321557" y="2167128"/>
                </a:lnTo>
                <a:lnTo>
                  <a:pt x="5314666" y="2318004"/>
                </a:lnTo>
                <a:lnTo>
                  <a:pt x="5309791" y="2467508"/>
                </a:lnTo>
                <a:lnTo>
                  <a:pt x="5305589" y="2617013"/>
                </a:lnTo>
                <a:lnTo>
                  <a:pt x="5301555" y="2765145"/>
                </a:lnTo>
                <a:lnTo>
                  <a:pt x="5299706" y="2911221"/>
                </a:lnTo>
                <a:lnTo>
                  <a:pt x="5297689" y="3057296"/>
                </a:lnTo>
                <a:lnTo>
                  <a:pt x="5296680" y="3201314"/>
                </a:lnTo>
                <a:lnTo>
                  <a:pt x="5297689" y="3343960"/>
                </a:lnTo>
                <a:lnTo>
                  <a:pt x="5297689" y="3485235"/>
                </a:lnTo>
                <a:lnTo>
                  <a:pt x="5299706" y="3625138"/>
                </a:lnTo>
                <a:lnTo>
                  <a:pt x="5302731" y="3762298"/>
                </a:lnTo>
                <a:lnTo>
                  <a:pt x="5305589" y="3898087"/>
                </a:lnTo>
                <a:lnTo>
                  <a:pt x="5308783" y="4031132"/>
                </a:lnTo>
                <a:lnTo>
                  <a:pt x="5313657" y="4163491"/>
                </a:lnTo>
                <a:lnTo>
                  <a:pt x="5318868" y="4293793"/>
                </a:lnTo>
                <a:lnTo>
                  <a:pt x="5323574" y="4421352"/>
                </a:lnTo>
                <a:lnTo>
                  <a:pt x="5336854" y="4670298"/>
                </a:lnTo>
                <a:lnTo>
                  <a:pt x="5350973" y="4908956"/>
                </a:lnTo>
                <a:lnTo>
                  <a:pt x="5365765" y="5138013"/>
                </a:lnTo>
                <a:lnTo>
                  <a:pt x="5382070" y="5354726"/>
                </a:lnTo>
                <a:lnTo>
                  <a:pt x="5399047" y="5561838"/>
                </a:lnTo>
                <a:lnTo>
                  <a:pt x="5417368" y="5753862"/>
                </a:lnTo>
                <a:lnTo>
                  <a:pt x="5435354" y="5934227"/>
                </a:lnTo>
                <a:lnTo>
                  <a:pt x="5453339" y="6100191"/>
                </a:lnTo>
                <a:lnTo>
                  <a:pt x="5470316" y="6252438"/>
                </a:lnTo>
                <a:lnTo>
                  <a:pt x="5486453" y="6387541"/>
                </a:lnTo>
                <a:lnTo>
                  <a:pt x="5501749" y="6509613"/>
                </a:lnTo>
                <a:lnTo>
                  <a:pt x="5514524" y="6612483"/>
                </a:lnTo>
                <a:lnTo>
                  <a:pt x="5526626" y="6698894"/>
                </a:lnTo>
                <a:lnTo>
                  <a:pt x="5543940" y="6817538"/>
                </a:lnTo>
                <a:lnTo>
                  <a:pt x="5549823" y="6858000"/>
                </a:lnTo>
                <a:lnTo>
                  <a:pt x="4644470" y="6858000"/>
                </a:lnTo>
                <a:lnTo>
                  <a:pt x="4644470" y="6858000"/>
                </a:lnTo>
                <a:lnTo>
                  <a:pt x="0" y="6858000"/>
                </a:lnTo>
                <a:lnTo>
                  <a:pt x="0" y="0"/>
                </a:lnTo>
                <a:lnTo>
                  <a:pt x="420510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D03C2-EEEB-48C2-9A92-776810523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54" y="1402654"/>
            <a:ext cx="3990829" cy="405222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F584B-326C-494B-84E9-257A84E12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023" y="821635"/>
            <a:ext cx="5604429" cy="1855303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n-US" sz="6100" b="1" dirty="0">
                <a:solidFill>
                  <a:srgbClr val="EBEBEB"/>
                </a:solidFill>
                <a:latin typeface="+mn-lt"/>
                <a:cs typeface="Times New Roman" panose="02020603050405020304" pitchFamily="18" charset="0"/>
              </a:rPr>
              <a:t>TAXI SERVICES</a:t>
            </a:r>
            <a:br>
              <a:rPr lang="en-US" sz="6100" b="1" dirty="0">
                <a:solidFill>
                  <a:srgbClr val="EBEBEB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sz="6600" b="1" dirty="0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CIS 5200</a:t>
            </a:r>
            <a:endParaRPr lang="en-US" sz="6100" b="1" dirty="0">
              <a:solidFill>
                <a:srgbClr val="EBEBE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60FF7-12BC-44CF-AE4B-6A8FC4A70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3023" y="4235547"/>
            <a:ext cx="5604429" cy="224476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Group 3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1600" b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Himani</a:t>
            </a: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 Batra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Katia </a:t>
            </a:r>
            <a:r>
              <a:rPr lang="en-US" sz="1600" b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Kermoyan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Nishant </a:t>
            </a:r>
            <a:r>
              <a:rPr lang="en-US" sz="1600" b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Shristiraj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Srihitha Reddy Sivannagari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endParaRPr lang="en-US" sz="1200" b="1" dirty="0">
              <a:solidFill>
                <a:schemeClr val="tx2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09D5E-1B49-445F-A6EF-D1484D19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9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FLOWCHART OF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03986-0F05-4473-9FE9-5321805B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10</a:t>
            </a:fld>
            <a:endParaRPr lang="en-U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D6697F1C-2187-4278-A55F-93011899361D}"/>
              </a:ext>
            </a:extLst>
          </p:cNvPr>
          <p:cNvSpPr/>
          <p:nvPr/>
        </p:nvSpPr>
        <p:spPr>
          <a:xfrm>
            <a:off x="1073887" y="1621218"/>
            <a:ext cx="2595223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Download 2 data Sets from Kaggle.com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F8DB2A1E-0D8E-4A7A-8D7D-6E5EAABC7E2D}"/>
              </a:ext>
            </a:extLst>
          </p:cNvPr>
          <p:cNvSpPr/>
          <p:nvPr/>
        </p:nvSpPr>
        <p:spPr>
          <a:xfrm>
            <a:off x="1073888" y="3446266"/>
            <a:ext cx="2595222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Upload datasets into HDFS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D3DEA0AF-246B-4774-BC58-C34B1EE8392C}"/>
              </a:ext>
            </a:extLst>
          </p:cNvPr>
          <p:cNvSpPr/>
          <p:nvPr/>
        </p:nvSpPr>
        <p:spPr>
          <a:xfrm>
            <a:off x="5181600" y="1694245"/>
            <a:ext cx="2626701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Tableau?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F8A3DACC-98B4-447D-A521-4E7BE363F4DB}"/>
              </a:ext>
            </a:extLst>
          </p:cNvPr>
          <p:cNvSpPr/>
          <p:nvPr/>
        </p:nvSpPr>
        <p:spPr>
          <a:xfrm>
            <a:off x="5181600" y="3415454"/>
            <a:ext cx="2626702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Excel?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0E1C6881-DACA-49E2-B4FB-7FA5E10BBED9}"/>
              </a:ext>
            </a:extLst>
          </p:cNvPr>
          <p:cNvSpPr/>
          <p:nvPr/>
        </p:nvSpPr>
        <p:spPr>
          <a:xfrm>
            <a:off x="5181600" y="5143989"/>
            <a:ext cx="2626701" cy="1354413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Queried date in Hive and Pig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8A072D62-6D5A-4BFA-8642-2BBA261F5082}"/>
              </a:ext>
            </a:extLst>
          </p:cNvPr>
          <p:cNvSpPr/>
          <p:nvPr/>
        </p:nvSpPr>
        <p:spPr>
          <a:xfrm>
            <a:off x="1073887" y="5143990"/>
            <a:ext cx="2588226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Create External tables in Hive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4E05A224-74BB-474E-AAB6-8448141F8387}"/>
              </a:ext>
            </a:extLst>
          </p:cNvPr>
          <p:cNvSpPr/>
          <p:nvPr/>
        </p:nvSpPr>
        <p:spPr>
          <a:xfrm>
            <a:off x="9595870" y="3270314"/>
            <a:ext cx="2103120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Create Visuals by Tableau?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E136A2-61FE-4E37-A4E5-053ECF475E27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3662113" y="5821196"/>
            <a:ext cx="1519487" cy="859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0FDC98-CF5D-4A61-B02F-FD3018381057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494951" y="3065845"/>
            <a:ext cx="0" cy="34960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BBE5758-E573-457A-8713-10AE4BC4C1CD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808301" y="2380045"/>
            <a:ext cx="1787569" cy="157606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0FA274-2BAB-4F27-8542-C57041E52AC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71499" y="4817866"/>
            <a:ext cx="0" cy="52339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E32F84-0537-4A9E-B7C8-E9C6FC2E8D27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6494951" y="4787054"/>
            <a:ext cx="0" cy="3569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AACC73-0758-482F-9CF4-4E1DCBE86C1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371499" y="2992818"/>
            <a:ext cx="0" cy="45344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3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/>
              <a:t>INSIGHTS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5611"/>
            <a:ext cx="9883343" cy="41954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the total monthly dispute for taxis in Chicago in 2016?Comparison between the disputed amount and the total amount.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the total number of pick-ups for each month in Chicago(2016)?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Which community of Chicago has the maximum miles travelled by taxi in 2016?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B3616BB-75AC-46A4-AC6B-DEF2EA3564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924906" cy="4195481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/>
              <a:t>Which companies have the highest earnings in Chicago in 2016?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dirty="0"/>
              <a:t>Which communities in Chicago have the highest demand for pick-ups? Drop-offs?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dirty="0"/>
              <a:t>Which taxi-ids have the highest pickups? Generate the highest total fares?</a:t>
            </a:r>
          </a:p>
          <a:p>
            <a:pPr marL="514350" indent="-514350">
              <a:buFont typeface="+mj-lt"/>
              <a:buAutoNum type="arabicPeriod" startAt="4"/>
            </a:pPr>
            <a:endParaRPr lang="en-US" sz="2800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EAE9-B758-43DD-93E9-1EDCD387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7" y="295729"/>
            <a:ext cx="10936289" cy="1400530"/>
          </a:xfrm>
        </p:spPr>
        <p:txBody>
          <a:bodyPr/>
          <a:lstStyle/>
          <a:p>
            <a:r>
              <a:rPr lang="en-US" sz="4000" dirty="0"/>
              <a:t>1. Which companies have the highest earnings in Chicago in 2016? 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0A81E-5516-4DDD-BC87-69E623FA2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0" y="1696259"/>
            <a:ext cx="11676274" cy="4726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7283-D9EF-415A-8B07-85A2EB4D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09" y="356318"/>
            <a:ext cx="9734754" cy="10541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3. What is the total number of monthly pick-ups in Chicago(2016)?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9" y="1757422"/>
            <a:ext cx="11739700" cy="4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276" y="143324"/>
            <a:ext cx="8870104" cy="9650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3. Which community of Chicago has the maximum miles travelled by taxi in 2016?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D723E-93EB-48CF-B713-BCA63C1A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215821"/>
            <a:ext cx="10546080" cy="53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78" y="96982"/>
            <a:ext cx="10457773" cy="174507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5. </a:t>
            </a:r>
            <a:r>
              <a:rPr lang="en-US" sz="3600" dirty="0"/>
              <a:t>Which communities in Chicago have the highest demand for pick-ups and Drop-offs?</a:t>
            </a:r>
            <a:br>
              <a:rPr lang="en-US" sz="2800" dirty="0"/>
            </a:b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64AF54-0BA0-4E1A-88F2-68E9CD71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9" y="1355938"/>
            <a:ext cx="10313336" cy="54075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9ADAF-CA4B-4478-B8A4-060FC1E7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7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5" y="235532"/>
            <a:ext cx="9324111" cy="9525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3068C-84C0-45CD-B9E6-49297E90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5" y="1453037"/>
            <a:ext cx="8764630" cy="5169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C4EFC-2A37-458B-980B-C6E1F0FBF37A}"/>
              </a:ext>
            </a:extLst>
          </p:cNvPr>
          <p:cNvSpPr txBox="1"/>
          <p:nvPr/>
        </p:nvSpPr>
        <p:spPr>
          <a:xfrm rot="10800000" flipV="1">
            <a:off x="466418" y="92765"/>
            <a:ext cx="98861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6. What is the total monthly fare dispute for taxis in Chicago in 2016?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7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Content Placeholder 9">
            <a:extLst>
              <a:ext uri="{FF2B5EF4-FFF2-40B4-BE49-F238E27FC236}">
                <a16:creationId xmlns:a16="http://schemas.microsoft.com/office/drawing/2014/main" id="{1F4734CF-673F-4921-9136-1C593BABC83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/>
          <a:stretch/>
        </p:blipFill>
        <p:spPr>
          <a:xfrm>
            <a:off x="643854" y="1364369"/>
            <a:ext cx="5450557" cy="412879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6C119-AA95-4016-A29C-874E5FA4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MANY PICKUPS IN NEW YORK? WHICH HOUR OF THE DAY IS THE MOST BUSIEST? WHCIH DAY OF A MONTH HAS MOST PICKUPS?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7282D-0787-465F-B1C2-C32BA48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5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F5DD-39E7-4E23-BBA2-40AE9EC6EB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AF5D-08E9-42ED-BE58-3FCCB5BA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0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6877966" cy="555751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Study current transportation services to understand the market and build a business model.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8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B8016619-F71D-4A18-8A41-AA20E06940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54" y="1895799"/>
            <a:ext cx="5450557" cy="30659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4C5B7-E4C2-4515-82B3-DD1B975C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ARE THE REGIONS WITH HIGHEST DEMAND AND LONGEST DISTANCES TRAVELLED IN NEW YORK?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99C1-7590-4573-BFC1-125998B8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27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F11FBD26-58A5-46B1-983E-86C55A697D8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/>
          <a:stretch/>
        </p:blipFill>
        <p:spPr>
          <a:xfrm>
            <a:off x="643854" y="2018436"/>
            <a:ext cx="5450557" cy="28206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1C17F-7FD9-4DF3-A086-6DA10C86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VENDORS WITH HIGHEST DEMAND AND INCOME?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81AF1-7C4D-4473-92B9-28E82E5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4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2C9BA-85BB-4686-8547-E67FFD6C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PREDICTIVE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F3992-196D-45B5-BC63-562A71D85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443" y="1266958"/>
            <a:ext cx="3153071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6F84-E10F-4C20-9CCA-2EF26FF7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0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5748-5CFA-47EA-961D-80C6C9F4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LINEAR REGRESSION MODEL FOR  NEW YORK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C9767-C6AE-444E-ADC4-85B53E36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266958"/>
            <a:ext cx="311331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D507-E05F-43DD-A5E6-4EA95B50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0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4F291-C67E-4453-AE31-3D0129470A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" y="295728"/>
            <a:ext cx="7428336" cy="656227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4FD87-8BA3-4B59-B1DA-AFFAB805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VISUALIZING NEW YORK DATA IN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80DC-20D3-494E-B87D-2DFA13D8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0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B4498-765E-439B-83AF-B2D47736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DB8550-297D-4FD1-B8F9-BC9CA799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5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59094-9540-45F5-90F8-82F86BE2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F5FE1-3D3D-42F5-8D3D-64A16AC3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0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FF501-B4FE-416F-AEBD-E5F7D620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A84FF-A1A8-4483-B628-78164449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9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218FC-35AC-476E-9FF9-A7E4B052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72BF-0914-4D61-A18B-256FBB45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7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95D04-2DA4-471F-BFE2-A9B65682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77FD5-4168-49F8-A2E4-00151DD7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4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pPr algn="r"/>
            <a:r>
              <a:rPr lang="en-US" sz="3900" b="1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4947854" cy="5557519"/>
          </a:xfrm>
        </p:spPr>
        <p:txBody>
          <a:bodyPr anchor="ctr">
            <a:normAutofit/>
          </a:bodyPr>
          <a:lstStyle/>
          <a:p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 group of entrepreneurs interested in starting a new transportation services company. </a:t>
            </a:r>
          </a:p>
          <a:p>
            <a:pPr marL="0" indent="0">
              <a:buNone/>
            </a:pPr>
            <a:endParaRPr lang="en-US" b="1" i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Our belief: The increase in population and traffic has also increased the usage of taxis in metropolitan cities like Chicago and New York. </a:t>
            </a:r>
          </a:p>
          <a:p>
            <a:pPr marL="0" indent="0">
              <a:buNone/>
            </a:pPr>
            <a:r>
              <a:rPr lang="en-US" b="1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50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31615-4E70-4AA1-B27C-F56E25379C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1CA2F68-B425-45DB-9069-80E385DF6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386D96-DF72-4275-B766-E00CBBFB0F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45F9F-3969-42DC-90AA-E3CFEBC8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2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C7F6592-57BF-4744-B89A-D0E4321AE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1"/>
            <a:ext cx="12191694" cy="4730739"/>
          </a:xfrm>
          <a:prstGeom prst="rect">
            <a:avLst/>
          </a:prstGeom>
          <a:effectLst/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9696A4-D1F6-4DFD-8B7D-FD6C4F1C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SCORED LABLE – PREDICTED TOTAL_AMOUNT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9C002-0F97-41B3-BA06-E58C7FD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27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8FBE9-1A72-4126-9FFE-66DEBAD1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27B41-5F1C-492F-A628-9589AE67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9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26EA5-7AF7-4CB5-9542-0C4203AF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5E3D2-B883-47F2-88D6-23B3AFC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8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7E3-70BC-4C9A-ADA6-BA36BD6A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LINEAR REGREGRESSION MODEL FOR CHICAGO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33BF2-11C7-433F-8886-C54A80663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443" y="1266958"/>
            <a:ext cx="3153071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EC46-D23D-4C32-8F34-FFC70F56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847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A1B561-074F-46AB-8092-FEC7F8BB53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295730"/>
            <a:ext cx="7347793" cy="6562270"/>
          </a:xfrm>
          <a:prstGeom prst="rect">
            <a:avLst/>
          </a:prstGeom>
          <a:effectLst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E8492A-12A3-43FB-9472-85A7E1AA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VISUALIZING NEW YORK DATASET IN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5486-5CD2-4484-99F8-63728265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1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5A47A-CD0C-41FB-B10F-DA6637B6ABAB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605D-1C3A-433F-AB79-B7E92597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A048-CADE-40B0-A242-4754D633A79F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9234F-1C44-403F-ADBA-58884467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83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04898-9B7C-4120-A251-84B72BDF478B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E0D08-F08A-4B6E-ABE1-B7F91384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A83AC-968A-446D-A305-DE0C194B7A63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BB826-143E-4069-8C11-F184C158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1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4947854" cy="5557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Study current transportation services in Chicago and New York to understand the market and build a business model.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7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8C4FA-1369-4AEC-93BC-3F3E212B6711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BDE0-9081-4386-B546-1851D1E4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43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D076C-7751-488D-BED0-A593B2B5749D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26227-3D9F-4712-8623-A564F2D2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5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E0D89-C84D-4AB2-9A26-A22CB54D01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BA9A4-F3DF-4D24-9BBE-AEB6DECF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1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3E5B4-C795-4C22-B427-07C1F3345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7AACF-A254-485D-9F07-B0FD370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09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92F90-19B0-4516-B197-BFCFF20363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062CC-A168-47F1-91A2-936005CF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61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3F450-2E99-46DB-952E-94CE13F246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2A02E-EA55-4849-8C67-5A8163B7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38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7BFEB-0F30-4FE1-9188-8DB7CC4D6E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2FF0-473C-4A1D-B21C-9B4FBEAC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41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787FF-89AD-43B0-A800-9BB2F1409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738E8-93B0-40FF-B026-E9EB7ADC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182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031615-4E70-4AA1-B27C-F56E25379C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CA9F6-6F8A-46D7-803E-2A443A68306D}"/>
              </a:ext>
            </a:extLst>
          </p:cNvPr>
          <p:cNvPicPr/>
          <p:nvPr/>
        </p:nvPicPr>
        <p:blipFill rotWithShape="1">
          <a:blip r:embed="rId3"/>
          <a:srcRect l="5484" r="398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386D96-DF72-4275-B766-E00CBBFB0F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CB425-258E-4430-84E9-E177614A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8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A8638-AF6D-46F1-81A8-28B13E9D4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EE74C-756F-4EB6-B8B5-C85BF021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3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2358" y="538087"/>
            <a:ext cx="192088" cy="183386"/>
          </a:xfrm>
        </p:spPr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4947854" cy="5557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Main Objective 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Study data about existing services and derive meaningful insights and relationships between the extent of taxis used in Chicago and New York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Major Insights </a:t>
            </a:r>
          </a:p>
          <a:p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Companies doing successful business</a:t>
            </a:r>
          </a:p>
          <a:p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Communities where most number of rides were requested</a:t>
            </a:r>
          </a:p>
          <a:p>
            <a:r>
              <a:rPr lang="en-US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Busiest hour of the day 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758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F1DFC-8CDE-4F41-B1C2-02F24AD0F7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FDB75-ACA8-4A30-85FA-6AA54E01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34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B1E958B-B152-43E7-AD38-B68A7003CE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5"/>
            <a:ext cx="12191694" cy="4579632"/>
          </a:xfrm>
          <a:prstGeom prst="rect">
            <a:avLst/>
          </a:prstGeom>
          <a:effectLst/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C5C8C-F6F8-4497-A82B-2B26BA3D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SCORED LABELS – TRIP_TOTAL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BC9ED-C47C-4342-BD97-1F2965F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78F64-38E0-496D-B162-8C08A891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7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75% USED FOR TRAINING AND 25% USED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1B042-1585-40E7-91A0-C6D46C58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1266958"/>
            <a:ext cx="2569028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E937B-780B-43E1-931B-DC03DC30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658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3E9C9-8801-418B-885A-E86274AC0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From the analysis we have carried out on the existing data and predictive analysis helped us understand that Chicago is a better city to start a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1D72-FF8C-4277-9D7C-239C00C0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95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295729"/>
            <a:ext cx="8825659" cy="896967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2C432-3D09-44DD-8298-A528C043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1669774"/>
            <a:ext cx="8825659" cy="23622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u="sng" dirty="0">
                <a:hlinkClick r:id="rId2"/>
              </a:rPr>
              <a:t>https://docs.microsoft.com/en-us/azure/machine-learning/studio/create-experiment</a:t>
            </a:r>
            <a:endParaRPr lang="en-IN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3"/>
              </a:rPr>
              <a:t>https://www.qubole.com/resources/pig-function-cheat-sheet/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4"/>
              </a:rPr>
              <a:t>https://www.cloudera.com/documentation/enterprise/5-8-x/PDF/cloudera-hive.pdf</a:t>
            </a:r>
            <a:endParaRPr lang="en-IN" dirty="0"/>
          </a:p>
          <a:p>
            <a:r>
              <a:rPr lang="en-IN"/>
              <a:t>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46CD6-3324-4FB8-8742-73EFF7A4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H/W EXPERIMENTAL SPECIFICATIONS</a:t>
            </a:r>
            <a:endParaRPr lang="en-US" b="1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805751"/>
              </p:ext>
            </p:extLst>
          </p:nvPr>
        </p:nvGraphicFramePr>
        <p:xfrm>
          <a:off x="646110" y="1448972"/>
          <a:ext cx="10973803" cy="4747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74F1-D485-40AF-8F49-AA948C69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3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4D592-90A8-4B61-AEF1-96563821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55" y="647698"/>
            <a:ext cx="4199763" cy="556260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 b="1">
                <a:solidFill>
                  <a:srgbClr val="EBEBEB"/>
                </a:solidFill>
              </a:rPr>
              <a:t>SPECIFICATIONS OF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EBEBEB"/>
                </a:solidFill>
              </a:rPr>
              <a:t>Data Set 1:</a:t>
            </a:r>
            <a:endParaRPr lang="en-US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u="sng">
                <a:solidFill>
                  <a:srgbClr val="EBEBEB"/>
                </a:solidFill>
                <a:hlinkClick r:id="rId3"/>
              </a:rPr>
              <a:t>https://www.kaggle.com/chicago/chicago-taxi-rides-2016</a:t>
            </a:r>
            <a:endParaRPr lang="en-US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EBEBEB"/>
                </a:solidFill>
              </a:rPr>
              <a:t>Data set size</a:t>
            </a:r>
            <a:r>
              <a:rPr lang="en-US">
                <a:solidFill>
                  <a:srgbClr val="EBEBEB"/>
                </a:solidFill>
              </a:rPr>
              <a:t>: 2.020051 GB</a:t>
            </a: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EBEBEB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70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7C996-221F-44CC-B7EF-0BC03AC2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55" y="647698"/>
            <a:ext cx="4199763" cy="556260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E6517-1835-412A-8BD6-0FF5171E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 b="1">
                <a:solidFill>
                  <a:srgbClr val="EBEBEB"/>
                </a:solidFill>
              </a:rPr>
              <a:t>SPECIFICATIONS OF DATA SET</a:t>
            </a:r>
            <a:endParaRPr lang="en-US" sz="39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5D3B-F88D-47A8-BC1A-C2DF7A13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EBEBEB"/>
                </a:solidFill>
              </a:rPr>
              <a:t>Data Set2:</a:t>
            </a:r>
            <a:endParaRPr lang="en-US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u="sng">
                <a:solidFill>
                  <a:srgbClr val="EBEBEB"/>
                </a:solidFill>
                <a:hlinkClick r:id="rId3"/>
              </a:rPr>
              <a:t>https://www.kaggle.com/kentonnlp/2014-new-york-city-taxi-trips</a:t>
            </a:r>
            <a:endParaRPr lang="en-US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EBEBEB"/>
                </a:solidFill>
              </a:rPr>
              <a:t>Data set size:</a:t>
            </a:r>
            <a:r>
              <a:rPr lang="en-US">
                <a:solidFill>
                  <a:srgbClr val="EBEBEB"/>
                </a:solidFill>
              </a:rPr>
              <a:t> 489 MB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084B5-7B4A-4825-B275-F80773ED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54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F6071B-48FA-4685-A9C9-A7B21E1C1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6044C-1580-4C45-8AA3-F2A07478B4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299089"/>
            <a:ext cx="9150807" cy="2150439"/>
          </a:xfrm>
          <a:prstGeom prst="rect">
            <a:avLst/>
          </a:prstGeom>
          <a:effectLst/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1A8E3CE-561F-42BE-B6A2-FBE96F9A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TOOLS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565</TotalTime>
  <Words>667</Words>
  <Application>Microsoft Office PowerPoint</Application>
  <PresentationFormat>Widescreen</PresentationFormat>
  <Paragraphs>143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TAXI SERVICES CIS 5200</vt:lpstr>
      <vt:lpstr>GOAL</vt:lpstr>
      <vt:lpstr>BACKGROUND</vt:lpstr>
      <vt:lpstr>GOAL</vt:lpstr>
      <vt:lpstr>PowerPoint Presentation</vt:lpstr>
      <vt:lpstr>H/W EXPERIMENTAL SPECIFICATIONS</vt:lpstr>
      <vt:lpstr>SPECIFICATIONS OF DATA SET</vt:lpstr>
      <vt:lpstr>SPECIFICATIONS OF DATA SET</vt:lpstr>
      <vt:lpstr>TOOLS USED</vt:lpstr>
      <vt:lpstr>FLOWCHART OF DATA ANALYSIS</vt:lpstr>
      <vt:lpstr>INSIGHTS</vt:lpstr>
      <vt:lpstr>INSIGHTS</vt:lpstr>
      <vt:lpstr>1. Which companies have the highest earnings in Chicago in 2016?  </vt:lpstr>
      <vt:lpstr>PowerPoint Presentation</vt:lpstr>
      <vt:lpstr>PowerPoint Presentation</vt:lpstr>
      <vt:lpstr>5. Which communities in Chicago have the highest demand for pick-ups and Drop-offs?  </vt:lpstr>
      <vt:lpstr>PowerPoint Presentation</vt:lpstr>
      <vt:lpstr>HOW MANY PICKUPS IN NEW YORK? WHICH HOUR OF THE DAY IS THE MOST BUSIEST? WHCIH DAY OF A MONTH HAS MOST PICKUPS?</vt:lpstr>
      <vt:lpstr>PowerPoint Presentation</vt:lpstr>
      <vt:lpstr>WHICH ARE THE REGIONS WITH HIGHEST DEMAND AND LONGEST DISTANCES TRAVELLED IN NEW YORK?</vt:lpstr>
      <vt:lpstr>WHICH VENDORS WITH HIGHEST DEMAND AND INCOME?</vt:lpstr>
      <vt:lpstr>PREDICTIVE ANALYSIS</vt:lpstr>
      <vt:lpstr>LINEAR REGRESSION MODEL FOR  NEW YORK DATA SET</vt:lpstr>
      <vt:lpstr>VISUALIZING NEW YORK DATA IN AZURE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SCORED LABLE – PREDICTED TOTAL_AMOUNT</vt:lpstr>
      <vt:lpstr>PowerPoint Presentation</vt:lpstr>
      <vt:lpstr>PowerPoint Presentation</vt:lpstr>
      <vt:lpstr>LINEAR REGREGRESSION MODEL FOR CHICAGO DATASET</vt:lpstr>
      <vt:lpstr>VISUALIZING NEW YORK DATASET IN AZURE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SCORED LABELS – TRIP_TOTAL</vt:lpstr>
      <vt:lpstr>75% USED FOR TRAINING AND 25% USED FOR TESTING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Services</dc:title>
  <dc:creator>Katia Kermoyan</dc:creator>
  <cp:lastModifiedBy>Srihitha Sivannagari</cp:lastModifiedBy>
  <cp:revision>56</cp:revision>
  <cp:lastPrinted>2017-11-24T19:20:04Z</cp:lastPrinted>
  <dcterms:created xsi:type="dcterms:W3CDTF">2017-11-24T18:12:03Z</dcterms:created>
  <dcterms:modified xsi:type="dcterms:W3CDTF">2017-11-28T07:52:06Z</dcterms:modified>
</cp:coreProperties>
</file>